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KBH 1" charset="1" panose="00000800000000000000"/>
      <p:regular r:id="rId15"/>
    </p:embeddedFont>
    <p:embeddedFont>
      <p:font typeface="Space Mono" charset="1" panose="02000509040000020004"/>
      <p:regular r:id="rId16"/>
    </p:embeddedFont>
    <p:embeddedFont>
      <p:font typeface="KBH 2 Bold" charset="1" panose="00000800000000000000"/>
      <p:regular r:id="rId17"/>
    </p:embeddedFont>
    <p:embeddedFont>
      <p:font typeface="KBH 2 Heavy" charset="1" panose="00000A00000000000000"/>
      <p:regular r:id="rId18"/>
    </p:embeddedFont>
    <p:embeddedFont>
      <p:font typeface="KBH 2" charset="1" panose="00000500000000000000"/>
      <p:regular r:id="rId19"/>
    </p:embeddedFont>
    <p:embeddedFont>
      <p:font typeface="Roca One Heavy" charset="1" panose="00000A00000000000000"/>
      <p:regular r:id="rId20"/>
    </p:embeddedFont>
    <p:embeddedFont>
      <p:font typeface="Space Mono Bold" charset="1" panose="0200080903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18.fntdata"/><Relationship Id="rId8" Type="http://schemas.openxmlformats.org/officeDocument/2006/relationships/slide" Target="slides/slide3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font" Target="fonts/font17.fntdata"/><Relationship Id="rId7" Type="http://schemas.openxmlformats.org/officeDocument/2006/relationships/slide" Target="slides/slide2.xml"/><Relationship Id="rId16" Type="http://schemas.openxmlformats.org/officeDocument/2006/relationships/font" Target="fonts/font16.fntdata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24" Type="http://schemas.openxmlformats.org/officeDocument/2006/relationships/customXml" Target="../customXml/item3.xml"/><Relationship Id="rId15" Type="http://schemas.openxmlformats.org/officeDocument/2006/relationships/font" Target="fonts/font15.fntdata"/><Relationship Id="rId5" Type="http://schemas.openxmlformats.org/officeDocument/2006/relationships/tableStyles" Target="tableStyles.xml"/><Relationship Id="rId23" Type="http://schemas.openxmlformats.org/officeDocument/2006/relationships/customXml" Target="../customXml/item2.xml"/><Relationship Id="rId10" Type="http://schemas.openxmlformats.org/officeDocument/2006/relationships/slide" Target="slides/slide5.xml"/><Relationship Id="rId19" Type="http://schemas.openxmlformats.org/officeDocument/2006/relationships/font" Target="fonts/font19.fntdata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Relationship Id="rId7" Target="../media/image9.jpeg" Type="http://schemas.openxmlformats.org/officeDocument/2006/relationships/image"/><Relationship Id="rId8" Target="https://video.kk.dk/video/131473773/stem-til-ungeradsvalget-2026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sv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15" Target="../media/image22.png" Type="http://schemas.openxmlformats.org/officeDocument/2006/relationships/image"/><Relationship Id="rId16" Target="../media/image23.svg" Type="http://schemas.openxmlformats.org/officeDocument/2006/relationships/image"/><Relationship Id="rId17" Target="../media/image24.png" Type="http://schemas.openxmlformats.org/officeDocument/2006/relationships/image"/><Relationship Id="rId18" Target="../media/image25.png" Type="http://schemas.openxmlformats.org/officeDocument/2006/relationships/image"/><Relationship Id="rId19" Target="../media/image26.png" Type="http://schemas.openxmlformats.org/officeDocument/2006/relationships/image"/><Relationship Id="rId2" Target="../media/image1.jpeg" Type="http://schemas.openxmlformats.org/officeDocument/2006/relationships/image"/><Relationship Id="rId20" Target="../media/image27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14.png" Type="http://schemas.openxmlformats.org/officeDocument/2006/relationships/image"/><Relationship Id="rId8" Target="../media/image15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www.instagram.com/ungeraadkbh/" TargetMode="External" Type="http://schemas.openxmlformats.org/officeDocument/2006/relationships/hyperlink"/><Relationship Id="rId11" Target="https://www.instagram.com/ungeraadkbh/" TargetMode="External" Type="http://schemas.openxmlformats.org/officeDocument/2006/relationships/hyperlink"/><Relationship Id="rId12" Target="../media/image35.png" Type="http://schemas.openxmlformats.org/officeDocument/2006/relationships/image"/><Relationship Id="rId13" Target="../media/image36.svg" Type="http://schemas.openxmlformats.org/officeDocument/2006/relationships/image"/><Relationship Id="rId14" Target="https://www.instagram.com/ungeraadkbh/" TargetMode="External" Type="http://schemas.openxmlformats.org/officeDocument/2006/relationships/hyperlink"/><Relationship Id="rId15" Target="https://www.instagram.com/ungeraadkbh/" TargetMode="External" Type="http://schemas.openxmlformats.org/officeDocument/2006/relationships/hyperlink"/><Relationship Id="rId16" Target="../media/image37.png" Type="http://schemas.openxmlformats.org/officeDocument/2006/relationships/image"/><Relationship Id="rId17" Target="../media/image38.png" Type="http://schemas.openxmlformats.org/officeDocument/2006/relationships/image"/><Relationship Id="rId18" Target="../media/image39.svg" Type="http://schemas.openxmlformats.org/officeDocument/2006/relationships/image"/><Relationship Id="rId2" Target="../media/image1.jpe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https://ungeraad.kk.dk/ungeraadsvalg-2026" TargetMode="External" Type="http://schemas.openxmlformats.org/officeDocument/2006/relationships/hyperlink"/><Relationship Id="rId6" Target="../media/image32.png" Type="http://schemas.openxmlformats.org/officeDocument/2006/relationships/image"/><Relationship Id="rId7" Target="../media/image33.svg" Type="http://schemas.openxmlformats.org/officeDocument/2006/relationships/image"/><Relationship Id="rId8" Target="mailto:ungeraad@buf.kk.dk" TargetMode="External" Type="http://schemas.openxmlformats.org/officeDocument/2006/relationships/hyperlink"/><Relationship Id="rId9" Target="../media/image3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458604"/>
            <a:ext cx="8713114" cy="9931082"/>
          </a:xfrm>
          <a:custGeom>
            <a:avLst/>
            <a:gdLst/>
            <a:ahLst/>
            <a:cxnLst/>
            <a:rect r="r" b="b" t="t" l="l"/>
            <a:pathLst>
              <a:path h="9931082" w="8713114">
                <a:moveTo>
                  <a:pt x="0" y="0"/>
                </a:moveTo>
                <a:lnTo>
                  <a:pt x="8713114" y="0"/>
                </a:lnTo>
                <a:lnTo>
                  <a:pt x="8713114" y="9931081"/>
                </a:lnTo>
                <a:lnTo>
                  <a:pt x="0" y="99310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412" t="-39230" r="-1382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498404">
            <a:off x="1551060" y="2043059"/>
            <a:ext cx="1048351" cy="888239"/>
          </a:xfrm>
          <a:custGeom>
            <a:avLst/>
            <a:gdLst/>
            <a:ahLst/>
            <a:cxnLst/>
            <a:rect r="r" b="b" t="t" l="l"/>
            <a:pathLst>
              <a:path h="888239" w="1048351">
                <a:moveTo>
                  <a:pt x="0" y="0"/>
                </a:moveTo>
                <a:lnTo>
                  <a:pt x="1048351" y="0"/>
                </a:lnTo>
                <a:lnTo>
                  <a:pt x="1048351" y="888239"/>
                </a:lnTo>
                <a:lnTo>
                  <a:pt x="0" y="888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0" y="7762215"/>
            <a:ext cx="8115300" cy="1496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62"/>
              </a:lnSpc>
            </a:pPr>
            <a:r>
              <a:rPr lang="en-US" sz="6262" spc="-444">
                <a:solidFill>
                  <a:srgbClr val="000000"/>
                </a:solidFill>
                <a:latin typeface="KBH 1"/>
                <a:ea typeface="KBH 1"/>
                <a:cs typeface="KBH 1"/>
                <a:sym typeface="KBH 1"/>
              </a:rPr>
              <a:t>DET ER OGSÅ DIN BY</a:t>
            </a:r>
          </a:p>
          <a:p>
            <a:pPr algn="r">
              <a:lnSpc>
                <a:spcPts val="5288"/>
              </a:lnSpc>
            </a:pPr>
            <a:r>
              <a:rPr lang="en-US" sz="5288" spc="-375">
                <a:solidFill>
                  <a:srgbClr val="000000"/>
                </a:solidFill>
                <a:latin typeface="KBH 1"/>
                <a:ea typeface="KBH 1"/>
                <a:cs typeface="KBH 1"/>
                <a:sym typeface="KBH 1"/>
              </a:rPr>
              <a:t>- SÅ BRUG DIN STEMME!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010282" y="1343025"/>
            <a:ext cx="12249018" cy="2602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861"/>
              </a:lnSpc>
            </a:pPr>
            <a:r>
              <a:rPr lang="en-US" sz="10956" spc="-777">
                <a:solidFill>
                  <a:srgbClr val="FAE005"/>
                </a:solidFill>
                <a:latin typeface="KBH 1"/>
                <a:ea typeface="KBH 1"/>
                <a:cs typeface="KBH 1"/>
                <a:sym typeface="KBH 1"/>
              </a:rPr>
              <a:t>UNGERÅDSVALG</a:t>
            </a:r>
          </a:p>
          <a:p>
            <a:pPr algn="r">
              <a:lnSpc>
                <a:spcPts val="9861"/>
              </a:lnSpc>
            </a:pPr>
            <a:r>
              <a:rPr lang="en-US" sz="10956" spc="-777">
                <a:solidFill>
                  <a:srgbClr val="FAE005"/>
                </a:solidFill>
                <a:latin typeface="KBH 1"/>
                <a:ea typeface="KBH 1"/>
                <a:cs typeface="KBH 1"/>
                <a:sym typeface="KBH 1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622676"/>
            <a:ext cx="16230600" cy="563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640" strike="noStrike" u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 Alle dem, der har hørt om Ungerådet før, rækker hånden op.</a:t>
            </a:r>
          </a:p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835293" y="358776"/>
            <a:ext cx="2617415" cy="342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b="true" sz="20000">
                <a:solidFill>
                  <a:srgbClr val="FAE005"/>
                </a:solidFill>
                <a:latin typeface="KBH 2 Bold"/>
                <a:ea typeface="KBH 2 Bold"/>
                <a:cs typeface="KBH 2 Bold"/>
                <a:sym typeface="KBH 2 Bold"/>
              </a:rPr>
              <a:t>1.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622676"/>
            <a:ext cx="16230600" cy="563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  <a:spcBef>
                <a:spcPct val="0"/>
              </a:spcBef>
            </a:pPr>
            <a:r>
              <a:rPr lang="en-US" sz="8000" spc="-640" strike="noStrike" u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Alle dem, der synes det er vigtigt, at københavnere har indflydelse på vores fælles by, rækker hånden op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625644" y="358776"/>
            <a:ext cx="3036712" cy="342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b="true" sz="20000">
                <a:solidFill>
                  <a:srgbClr val="FAE005"/>
                </a:solidFill>
                <a:latin typeface="KBH 2 Bold"/>
                <a:ea typeface="KBH 2 Bold"/>
                <a:cs typeface="KBH 2 Bold"/>
                <a:sym typeface="KBH 2 Bold"/>
              </a:rPr>
              <a:t>2</a:t>
            </a:r>
            <a:r>
              <a:rPr lang="en-US" b="true" sz="20000">
                <a:solidFill>
                  <a:srgbClr val="FAE005"/>
                </a:solidFill>
                <a:latin typeface="KBH 2 Bold"/>
                <a:ea typeface="KBH 2 Bold"/>
                <a:cs typeface="KBH 2 Bold"/>
                <a:sym typeface="KBH 2 Bold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622676"/>
            <a:ext cx="16230600" cy="5635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200"/>
              </a:lnSpc>
            </a:pPr>
            <a:r>
              <a:rPr lang="en-US" sz="8000" spc="-640" strike="noStrike" u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Alle dem, der synes det er vigtigt at unges stemmer bliver taget seriøst, rækker hånden op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569738" y="358776"/>
            <a:ext cx="3148525" cy="34258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0"/>
              </a:lnSpc>
              <a:spcBef>
                <a:spcPct val="0"/>
              </a:spcBef>
            </a:pPr>
            <a:r>
              <a:rPr lang="en-US" b="true" sz="20000">
                <a:solidFill>
                  <a:srgbClr val="FAE005"/>
                </a:solidFill>
                <a:latin typeface="KBH 2 Bold"/>
                <a:ea typeface="KBH 2 Bold"/>
                <a:cs typeface="KBH 2 Bold"/>
                <a:sym typeface="KBH 2 Bold"/>
              </a:rPr>
              <a:t>3</a:t>
            </a:r>
            <a:r>
              <a:rPr lang="en-US" b="true" sz="20000">
                <a:solidFill>
                  <a:srgbClr val="FAE005"/>
                </a:solidFill>
                <a:latin typeface="KBH 2 Bold"/>
                <a:ea typeface="KBH 2 Bold"/>
                <a:cs typeface="KBH 2 Bold"/>
                <a:sym typeface="KBH 2 Bold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498404">
            <a:off x="14818431" y="7006260"/>
            <a:ext cx="1291645" cy="1094375"/>
          </a:xfrm>
          <a:custGeom>
            <a:avLst/>
            <a:gdLst/>
            <a:ahLst/>
            <a:cxnLst/>
            <a:rect r="r" b="b" t="t" l="l"/>
            <a:pathLst>
              <a:path h="1094375" w="1291645">
                <a:moveTo>
                  <a:pt x="0" y="0"/>
                </a:moveTo>
                <a:lnTo>
                  <a:pt x="1291644" y="0"/>
                </a:lnTo>
                <a:lnTo>
                  <a:pt x="1291644" y="1094375"/>
                </a:lnTo>
                <a:lnTo>
                  <a:pt x="0" y="10943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0223">
            <a:off x="14152626" y="-587407"/>
            <a:ext cx="3106674" cy="4114800"/>
          </a:xfrm>
          <a:custGeom>
            <a:avLst/>
            <a:gdLst/>
            <a:ahLst/>
            <a:cxnLst/>
            <a:rect r="r" b="b" t="t" l="l"/>
            <a:pathLst>
              <a:path h="4114800" w="3106674">
                <a:moveTo>
                  <a:pt x="0" y="0"/>
                </a:moveTo>
                <a:lnTo>
                  <a:pt x="3106674" y="0"/>
                </a:lnTo>
                <a:lnTo>
                  <a:pt x="31066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360716">
            <a:off x="9573352" y="927992"/>
            <a:ext cx="4422946" cy="8431016"/>
            <a:chOff x="0" y="0"/>
            <a:chExt cx="8624570" cy="1644015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11480" y="269240"/>
              <a:ext cx="7753350" cy="15908021"/>
            </a:xfrm>
            <a:custGeom>
              <a:avLst/>
              <a:gdLst/>
              <a:ahLst/>
              <a:cxnLst/>
              <a:rect r="r" b="b" t="t" l="l"/>
              <a:pathLst>
                <a:path h="15908021" w="7753350">
                  <a:moveTo>
                    <a:pt x="7753350" y="791210"/>
                  </a:moveTo>
                  <a:lnTo>
                    <a:pt x="7753350" y="15116810"/>
                  </a:lnTo>
                  <a:cubicBezTo>
                    <a:pt x="7753350" y="15553690"/>
                    <a:pt x="7399020" y="15908021"/>
                    <a:pt x="6962140" y="15908021"/>
                  </a:cubicBezTo>
                  <a:lnTo>
                    <a:pt x="791210" y="15908021"/>
                  </a:lnTo>
                  <a:cubicBezTo>
                    <a:pt x="354330" y="15908021"/>
                    <a:pt x="0" y="15553690"/>
                    <a:pt x="0" y="15116810"/>
                  </a:cubicBezTo>
                  <a:lnTo>
                    <a:pt x="0" y="791210"/>
                  </a:lnTo>
                  <a:cubicBezTo>
                    <a:pt x="0" y="354330"/>
                    <a:pt x="354330" y="0"/>
                    <a:pt x="791210" y="0"/>
                  </a:cubicBezTo>
                  <a:lnTo>
                    <a:pt x="6962140" y="0"/>
                  </a:lnTo>
                  <a:cubicBezTo>
                    <a:pt x="7399020" y="0"/>
                    <a:pt x="7753350" y="353060"/>
                    <a:pt x="7753350" y="791210"/>
                  </a:cubicBezTo>
                  <a:close/>
                </a:path>
              </a:pathLst>
            </a:custGeom>
            <a:blipFill>
              <a:blip r:embed="rId7"/>
              <a:stretch>
                <a:fillRect l="-7705" t="0" r="-770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636000" cy="16446500"/>
            </a:xfrm>
            <a:custGeom>
              <a:avLst/>
              <a:gdLst/>
              <a:ahLst/>
              <a:cxnLst/>
              <a:rect r="r" b="b" t="t" l="l"/>
              <a:pathLst>
                <a:path h="16446500" w="8636000">
                  <a:moveTo>
                    <a:pt x="0" y="0"/>
                  </a:moveTo>
                  <a:lnTo>
                    <a:pt x="8636000" y="0"/>
                  </a:lnTo>
                  <a:lnTo>
                    <a:pt x="8636000" y="16446500"/>
                  </a:lnTo>
                  <a:lnTo>
                    <a:pt x="0" y="16446500"/>
                  </a:lnTo>
                  <a:close/>
                </a:path>
              </a:pathLst>
            </a:custGeom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1581150"/>
            <a:ext cx="16230600" cy="1577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73"/>
              </a:lnSpc>
            </a:pPr>
            <a:r>
              <a:rPr lang="en-US" b="true" sz="14016" spc="-1037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VIDEO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082523"/>
            <a:ext cx="7172424" cy="3498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De nuværende medlemmer fortæller om Ungerådet. </a:t>
            </a:r>
          </a:p>
          <a:p>
            <a:pPr algn="l">
              <a:lnSpc>
                <a:spcPts val="5599"/>
              </a:lnSpc>
            </a:p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Find også videoen </a:t>
            </a:r>
            <a:r>
              <a:rPr lang="en-US" sz="3999" u="sng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  <a:hlinkClick r:id="rId8" tooltip="https://video.kk.dk/video/131473773/stem-til-ungeradsvalget-2026"/>
              </a:rPr>
              <a:t>her</a:t>
            </a:r>
            <a:r>
              <a:rPr lang="en-US" sz="3999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4118177"/>
            <a:ext cx="7324178" cy="7287557"/>
          </a:xfrm>
          <a:custGeom>
            <a:avLst/>
            <a:gdLst/>
            <a:ahLst/>
            <a:cxnLst/>
            <a:rect r="r" b="b" t="t" l="l"/>
            <a:pathLst>
              <a:path h="7287557" w="7324178">
                <a:moveTo>
                  <a:pt x="0" y="0"/>
                </a:moveTo>
                <a:lnTo>
                  <a:pt x="7324178" y="0"/>
                </a:lnTo>
                <a:lnTo>
                  <a:pt x="7324178" y="7287557"/>
                </a:lnTo>
                <a:lnTo>
                  <a:pt x="0" y="728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379115" y="6309549"/>
            <a:ext cx="5588354" cy="4029277"/>
          </a:xfrm>
          <a:custGeom>
            <a:avLst/>
            <a:gdLst/>
            <a:ahLst/>
            <a:cxnLst/>
            <a:rect r="r" b="b" t="t" l="l"/>
            <a:pathLst>
              <a:path h="4029277" w="5588354">
                <a:moveTo>
                  <a:pt x="0" y="0"/>
                </a:moveTo>
                <a:lnTo>
                  <a:pt x="5588354" y="0"/>
                </a:lnTo>
                <a:lnTo>
                  <a:pt x="5588354" y="4029277"/>
                </a:lnTo>
                <a:lnTo>
                  <a:pt x="0" y="40292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485" t="-64805" r="-11523" b="-8270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935122" y="3816265"/>
            <a:ext cx="7324178" cy="7287557"/>
          </a:xfrm>
          <a:custGeom>
            <a:avLst/>
            <a:gdLst/>
            <a:ahLst/>
            <a:cxnLst/>
            <a:rect r="r" b="b" t="t" l="l"/>
            <a:pathLst>
              <a:path h="7287557" w="7324178">
                <a:moveTo>
                  <a:pt x="0" y="0"/>
                </a:moveTo>
                <a:lnTo>
                  <a:pt x="7324178" y="0"/>
                </a:lnTo>
                <a:lnTo>
                  <a:pt x="7324178" y="7287557"/>
                </a:lnTo>
                <a:lnTo>
                  <a:pt x="0" y="728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2321087" y="4644621"/>
            <a:ext cx="4426041" cy="4481613"/>
            <a:chOff x="0" y="0"/>
            <a:chExt cx="5901388" cy="5975484"/>
          </a:xfrm>
        </p:grpSpPr>
        <p:sp>
          <p:nvSpPr>
            <p:cNvPr name="Freeform 7" id="7"/>
            <p:cNvSpPr/>
            <p:nvPr/>
          </p:nvSpPr>
          <p:spPr>
            <a:xfrm flipH="false" flipV="false" rot="327438">
              <a:off x="248642" y="244542"/>
              <a:ext cx="5404104" cy="5486400"/>
            </a:xfrm>
            <a:custGeom>
              <a:avLst/>
              <a:gdLst/>
              <a:ahLst/>
              <a:cxnLst/>
              <a:rect r="r" b="b" t="t" l="l"/>
              <a:pathLst>
                <a:path h="5486400" w="5404104">
                  <a:moveTo>
                    <a:pt x="0" y="0"/>
                  </a:moveTo>
                  <a:lnTo>
                    <a:pt x="5404104" y="0"/>
                  </a:lnTo>
                  <a:lnTo>
                    <a:pt x="5404104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581525">
              <a:off x="571298" y="859370"/>
              <a:ext cx="1359060" cy="2028447"/>
            </a:xfrm>
            <a:custGeom>
              <a:avLst/>
              <a:gdLst/>
              <a:ahLst/>
              <a:cxnLst/>
              <a:rect r="r" b="b" t="t" l="l"/>
              <a:pathLst>
                <a:path h="2028447" w="1359060">
                  <a:moveTo>
                    <a:pt x="0" y="0"/>
                  </a:moveTo>
                  <a:lnTo>
                    <a:pt x="1359060" y="0"/>
                  </a:lnTo>
                  <a:lnTo>
                    <a:pt x="1359060" y="2028447"/>
                  </a:lnTo>
                  <a:lnTo>
                    <a:pt x="0" y="2028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534813">
              <a:off x="787892" y="1281447"/>
              <a:ext cx="4538442" cy="1038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75"/>
                </a:lnSpc>
              </a:pPr>
              <a:r>
                <a:rPr lang="en-US" sz="2500">
                  <a:solidFill>
                    <a:srgbClr val="000000"/>
                  </a:solidFill>
                  <a:latin typeface="KBH 2"/>
                  <a:ea typeface="KBH 2"/>
                  <a:cs typeface="KBH 2"/>
                  <a:sym typeface="KBH 2"/>
                </a:rPr>
                <a:t>Bedre cykelforhold!</a:t>
              </a:r>
            </a:p>
            <a:p>
              <a:pPr algn="ctr">
                <a:lnSpc>
                  <a:spcPts val="1875"/>
                </a:lnSpc>
              </a:pPr>
            </a:p>
            <a:p>
              <a:pPr algn="ctr" marL="0" indent="0" lvl="0">
                <a:lnSpc>
                  <a:spcPts val="1875"/>
                </a:lnSpc>
              </a:pPr>
              <a:r>
                <a:rPr lang="en-US" sz="2500">
                  <a:solidFill>
                    <a:srgbClr val="000000"/>
                  </a:solidFill>
                  <a:latin typeface="KBH 2"/>
                  <a:ea typeface="KBH 2"/>
                  <a:cs typeface="KBH 2"/>
                  <a:sym typeface="KBH 2"/>
                </a:rPr>
                <a:t>Grønnere KBH!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true" flipV="false" rot="515028">
              <a:off x="3863663" y="2509957"/>
              <a:ext cx="1461192" cy="781738"/>
            </a:xfrm>
            <a:custGeom>
              <a:avLst/>
              <a:gdLst/>
              <a:ahLst/>
              <a:cxnLst/>
              <a:rect r="r" b="b" t="t" l="l"/>
              <a:pathLst>
                <a:path h="781738" w="1461192">
                  <a:moveTo>
                    <a:pt x="1461191" y="0"/>
                  </a:moveTo>
                  <a:lnTo>
                    <a:pt x="0" y="0"/>
                  </a:lnTo>
                  <a:lnTo>
                    <a:pt x="0" y="781737"/>
                  </a:lnTo>
                  <a:lnTo>
                    <a:pt x="1461191" y="781737"/>
                  </a:lnTo>
                  <a:lnTo>
                    <a:pt x="1461191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1285091" y="6780653"/>
            <a:ext cx="5209101" cy="3451031"/>
          </a:xfrm>
          <a:custGeom>
            <a:avLst/>
            <a:gdLst/>
            <a:ahLst/>
            <a:cxnLst/>
            <a:rect r="r" b="b" t="t" l="l"/>
            <a:pathLst>
              <a:path h="3451031" w="5209101">
                <a:moveTo>
                  <a:pt x="0" y="0"/>
                </a:moveTo>
                <a:lnTo>
                  <a:pt x="5209101" y="0"/>
                </a:lnTo>
                <a:lnTo>
                  <a:pt x="5209101" y="3451031"/>
                </a:lnTo>
                <a:lnTo>
                  <a:pt x="0" y="345103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4528" t="-60997" r="-6885" b="-91181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-330221">
            <a:off x="1864698" y="4092697"/>
            <a:ext cx="3037061" cy="2945950"/>
          </a:xfrm>
          <a:custGeom>
            <a:avLst/>
            <a:gdLst/>
            <a:ahLst/>
            <a:cxnLst/>
            <a:rect r="r" b="b" t="t" l="l"/>
            <a:pathLst>
              <a:path h="2945950" w="3037061">
                <a:moveTo>
                  <a:pt x="3037061" y="0"/>
                </a:moveTo>
                <a:lnTo>
                  <a:pt x="0" y="0"/>
                </a:lnTo>
                <a:lnTo>
                  <a:pt x="0" y="2945950"/>
                </a:lnTo>
                <a:lnTo>
                  <a:pt x="3037061" y="2945950"/>
                </a:lnTo>
                <a:lnTo>
                  <a:pt x="3037061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28700" y="6309549"/>
            <a:ext cx="1207246" cy="594569"/>
          </a:xfrm>
          <a:custGeom>
            <a:avLst/>
            <a:gdLst/>
            <a:ahLst/>
            <a:cxnLst/>
            <a:rect r="r" b="b" t="t" l="l"/>
            <a:pathLst>
              <a:path h="594569" w="1207246">
                <a:moveTo>
                  <a:pt x="0" y="0"/>
                </a:moveTo>
                <a:lnTo>
                  <a:pt x="1207246" y="0"/>
                </a:lnTo>
                <a:lnTo>
                  <a:pt x="1207246" y="594569"/>
                </a:lnTo>
                <a:lnTo>
                  <a:pt x="0" y="594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28700" y="7954358"/>
            <a:ext cx="1206587" cy="735044"/>
          </a:xfrm>
          <a:custGeom>
            <a:avLst/>
            <a:gdLst/>
            <a:ahLst/>
            <a:cxnLst/>
            <a:rect r="r" b="b" t="t" l="l"/>
            <a:pathLst>
              <a:path h="735044" w="1206587">
                <a:moveTo>
                  <a:pt x="0" y="0"/>
                </a:moveTo>
                <a:lnTo>
                  <a:pt x="1206587" y="0"/>
                </a:lnTo>
                <a:lnTo>
                  <a:pt x="1206587" y="735044"/>
                </a:lnTo>
                <a:lnTo>
                  <a:pt x="0" y="7350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36883" r="0" b="-2726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254427" y="4118177"/>
            <a:ext cx="1156865" cy="1329730"/>
          </a:xfrm>
          <a:custGeom>
            <a:avLst/>
            <a:gdLst/>
            <a:ahLst/>
            <a:cxnLst/>
            <a:rect r="r" b="b" t="t" l="l"/>
            <a:pathLst>
              <a:path h="1329730" w="1156865">
                <a:moveTo>
                  <a:pt x="0" y="0"/>
                </a:moveTo>
                <a:lnTo>
                  <a:pt x="1156864" y="0"/>
                </a:lnTo>
                <a:lnTo>
                  <a:pt x="1156864" y="1329729"/>
                </a:lnTo>
                <a:lnTo>
                  <a:pt x="0" y="132972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9081" y="7163601"/>
            <a:ext cx="2009276" cy="533582"/>
          </a:xfrm>
          <a:custGeom>
            <a:avLst/>
            <a:gdLst/>
            <a:ahLst/>
            <a:cxnLst/>
            <a:rect r="r" b="b" t="t" l="l"/>
            <a:pathLst>
              <a:path h="533582" w="2009276">
                <a:moveTo>
                  <a:pt x="0" y="0"/>
                </a:moveTo>
                <a:lnTo>
                  <a:pt x="2009276" y="0"/>
                </a:lnTo>
                <a:lnTo>
                  <a:pt x="2009276" y="533582"/>
                </a:lnTo>
                <a:lnTo>
                  <a:pt x="0" y="53358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135513" r="0" b="-14104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597211" y="3521096"/>
            <a:ext cx="1119777" cy="1123525"/>
          </a:xfrm>
          <a:custGeom>
            <a:avLst/>
            <a:gdLst/>
            <a:ahLst/>
            <a:cxnLst/>
            <a:rect r="r" b="b" t="t" l="l"/>
            <a:pathLst>
              <a:path h="1123525" w="1119777">
                <a:moveTo>
                  <a:pt x="0" y="0"/>
                </a:moveTo>
                <a:lnTo>
                  <a:pt x="1119777" y="0"/>
                </a:lnTo>
                <a:lnTo>
                  <a:pt x="1119777" y="1123525"/>
                </a:lnTo>
                <a:lnTo>
                  <a:pt x="0" y="11235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504570">
            <a:off x="15087638" y="3740817"/>
            <a:ext cx="1918390" cy="988261"/>
          </a:xfrm>
          <a:custGeom>
            <a:avLst/>
            <a:gdLst/>
            <a:ahLst/>
            <a:cxnLst/>
            <a:rect r="r" b="b" t="t" l="l"/>
            <a:pathLst>
              <a:path h="988261" w="1918390">
                <a:moveTo>
                  <a:pt x="0" y="0"/>
                </a:moveTo>
                <a:lnTo>
                  <a:pt x="1918389" y="0"/>
                </a:lnTo>
                <a:lnTo>
                  <a:pt x="1918389" y="988261"/>
                </a:lnTo>
                <a:lnTo>
                  <a:pt x="0" y="988261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715671" y="5810290"/>
            <a:ext cx="1605416" cy="1649753"/>
          </a:xfrm>
          <a:custGeom>
            <a:avLst/>
            <a:gdLst/>
            <a:ahLst/>
            <a:cxnLst/>
            <a:rect r="r" b="b" t="t" l="l"/>
            <a:pathLst>
              <a:path h="1649753" w="1605416">
                <a:moveTo>
                  <a:pt x="0" y="0"/>
                </a:moveTo>
                <a:lnTo>
                  <a:pt x="1605416" y="0"/>
                </a:lnTo>
                <a:lnTo>
                  <a:pt x="1605416" y="1649753"/>
                </a:lnTo>
                <a:lnTo>
                  <a:pt x="0" y="1649753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028700" y="1732935"/>
            <a:ext cx="16230600" cy="1721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20"/>
              </a:lnSpc>
            </a:pPr>
            <a:r>
              <a:rPr lang="en-US" b="true" sz="8000" spc="-592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UNGERÅDETS ARBEJDE </a:t>
            </a:r>
          </a:p>
          <a:p>
            <a:pPr algn="ctr">
              <a:lnSpc>
                <a:spcPts val="6320"/>
              </a:lnSpc>
            </a:pPr>
            <a:r>
              <a:rPr lang="en-US" b="true" sz="8000" spc="-592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OG MÆRKESAGER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036032" y="5838623"/>
            <a:ext cx="1593655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0"/>
              </a:lnSpc>
              <a:spcBef>
                <a:spcPct val="0"/>
              </a:spcBef>
            </a:pPr>
            <a:r>
              <a:rPr lang="en-US" b="true" sz="2500" strike="noStrike" u="none">
                <a:solidFill>
                  <a:srgbClr val="FFC7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10.000 kr.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585997" y="5424384"/>
            <a:ext cx="1864762" cy="33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0"/>
              </a:lnSpc>
              <a:spcBef>
                <a:spcPct val="0"/>
              </a:spcBef>
            </a:pPr>
            <a:r>
              <a:rPr lang="en-US" b="true" sz="2500" strike="noStrike" u="none">
                <a:solidFill>
                  <a:srgbClr val="FFC700"/>
                </a:solidFill>
                <a:latin typeface="Roca One Heavy"/>
                <a:ea typeface="Roca One Heavy"/>
                <a:cs typeface="Roca One Heavy"/>
                <a:sym typeface="Roca One Heavy"/>
              </a:rPr>
              <a:t> 4,7 mio. kr.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274046" y="4968820"/>
            <a:ext cx="2334462" cy="752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5"/>
              </a:lnSpc>
            </a:pPr>
            <a:r>
              <a:rPr lang="en-US" sz="2500">
                <a:solidFill>
                  <a:srgbClr val="000000"/>
                </a:solidFill>
                <a:latin typeface="KBH 2"/>
                <a:ea typeface="KBH 2"/>
                <a:cs typeface="KBH 2"/>
                <a:sym typeface="KBH 2"/>
              </a:rPr>
              <a:t>Mental trivsel?</a:t>
            </a:r>
          </a:p>
          <a:p>
            <a:pPr algn="ctr">
              <a:lnSpc>
                <a:spcPts val="1875"/>
              </a:lnSpc>
            </a:pPr>
          </a:p>
          <a:p>
            <a:pPr algn="ctr" marL="0" indent="0" lvl="0">
              <a:lnSpc>
                <a:spcPts val="1875"/>
              </a:lnSpc>
            </a:pPr>
            <a:r>
              <a:rPr lang="en-US" sz="2500">
                <a:solidFill>
                  <a:srgbClr val="000000"/>
                </a:solidFill>
                <a:latin typeface="KBH 2"/>
                <a:ea typeface="KBH 2"/>
                <a:cs typeface="KBH 2"/>
                <a:sym typeface="KBH 2"/>
              </a:rPr>
              <a:t>Tabuer?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581150"/>
            <a:ext cx="16230600" cy="4377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73"/>
              </a:lnSpc>
            </a:pPr>
            <a:r>
              <a:rPr lang="en-US" b="true" sz="14016" spc="-1037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FAKTA OM </a:t>
            </a:r>
          </a:p>
          <a:p>
            <a:pPr algn="l">
              <a:lnSpc>
                <a:spcPts val="11073"/>
              </a:lnSpc>
            </a:pPr>
            <a:r>
              <a:rPr lang="en-US" b="true" sz="14016" spc="-1037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UNGERÅD </a:t>
            </a:r>
          </a:p>
          <a:p>
            <a:pPr algn="l">
              <a:lnSpc>
                <a:spcPts val="11073"/>
              </a:lnSpc>
            </a:pPr>
            <a:r>
              <a:rPr lang="en-US" b="true" sz="14016" spc="-1037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KBH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0246742" y="3677471"/>
            <a:ext cx="3549779" cy="3549779"/>
            <a:chOff x="0" y="0"/>
            <a:chExt cx="816263" cy="8162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6263" cy="816263"/>
            </a:xfrm>
            <a:custGeom>
              <a:avLst/>
              <a:gdLst/>
              <a:ahLst/>
              <a:cxnLst/>
              <a:rect r="r" b="b" t="t" l="l"/>
              <a:pathLst>
                <a:path h="816263" w="816263">
                  <a:moveTo>
                    <a:pt x="408132" y="0"/>
                  </a:moveTo>
                  <a:cubicBezTo>
                    <a:pt x="182727" y="0"/>
                    <a:pt x="0" y="182727"/>
                    <a:pt x="0" y="408132"/>
                  </a:cubicBezTo>
                  <a:cubicBezTo>
                    <a:pt x="0" y="633537"/>
                    <a:pt x="182727" y="816263"/>
                    <a:pt x="408132" y="816263"/>
                  </a:cubicBezTo>
                  <a:cubicBezTo>
                    <a:pt x="633537" y="816263"/>
                    <a:pt x="816263" y="633537"/>
                    <a:pt x="816263" y="408132"/>
                  </a:cubicBezTo>
                  <a:cubicBezTo>
                    <a:pt x="816263" y="182727"/>
                    <a:pt x="633537" y="0"/>
                    <a:pt x="408132" y="0"/>
                  </a:cubicBezTo>
                  <a:close/>
                </a:path>
              </a:pathLst>
            </a:custGeom>
            <a:solidFill>
              <a:srgbClr val="FAE005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76525" y="38425"/>
              <a:ext cx="663214" cy="701314"/>
            </a:xfrm>
            <a:prstGeom prst="rect">
              <a:avLst/>
            </a:prstGeom>
          </p:spPr>
          <p:txBody>
            <a:bodyPr anchor="ctr" rtlCol="false" tIns="15969" lIns="15969" bIns="15969" rIns="15969"/>
            <a:lstStyle/>
            <a:p>
              <a:pPr algn="ctr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Hvem?</a:t>
              </a:r>
            </a:p>
            <a:p>
              <a:pPr algn="ctr">
                <a:lnSpc>
                  <a:spcPts val="2800"/>
                </a:lnSpc>
              </a:pPr>
            </a:p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35 medlemmer og 15 suppleanter mellem 12 og 20 år, der bor i København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359250">
            <a:off x="2512774" y="6116979"/>
            <a:ext cx="3194327" cy="3188531"/>
            <a:chOff x="0" y="0"/>
            <a:chExt cx="1139616" cy="113754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39616" cy="1137548"/>
            </a:xfrm>
            <a:custGeom>
              <a:avLst/>
              <a:gdLst/>
              <a:ahLst/>
              <a:cxnLst/>
              <a:rect r="r" b="b" t="t" l="l"/>
              <a:pathLst>
                <a:path h="1137548" w="1139616">
                  <a:moveTo>
                    <a:pt x="569808" y="0"/>
                  </a:moveTo>
                  <a:cubicBezTo>
                    <a:pt x="255112" y="0"/>
                    <a:pt x="0" y="254649"/>
                    <a:pt x="0" y="568774"/>
                  </a:cubicBezTo>
                  <a:cubicBezTo>
                    <a:pt x="0" y="882899"/>
                    <a:pt x="255112" y="1137548"/>
                    <a:pt x="569808" y="1137548"/>
                  </a:cubicBezTo>
                  <a:cubicBezTo>
                    <a:pt x="884504" y="1137548"/>
                    <a:pt x="1139616" y="882899"/>
                    <a:pt x="1139616" y="568774"/>
                  </a:cubicBezTo>
                  <a:cubicBezTo>
                    <a:pt x="1139616" y="254649"/>
                    <a:pt x="884504" y="0"/>
                    <a:pt x="569808" y="0"/>
                  </a:cubicBezTo>
                  <a:close/>
                </a:path>
              </a:pathLst>
            </a:custGeom>
            <a:solidFill>
              <a:srgbClr val="FAE00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06839" y="68545"/>
              <a:ext cx="925938" cy="962358"/>
            </a:xfrm>
            <a:prstGeom prst="rect">
              <a:avLst/>
            </a:prstGeom>
          </p:spPr>
          <p:txBody>
            <a:bodyPr anchor="ctr" rtlCol="false" tIns="15969" lIns="15969" bIns="15969" rIns="15969"/>
            <a:lstStyle/>
            <a:p>
              <a:pPr algn="ctr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Hvor længe?</a:t>
              </a:r>
            </a:p>
            <a:p>
              <a:pPr algn="ctr">
                <a:lnSpc>
                  <a:spcPts val="2800"/>
                </a:lnSpc>
              </a:pP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vælges som medlemmer for 1 år ad gangen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-423123">
            <a:off x="13193586" y="1028700"/>
            <a:ext cx="3523498" cy="3528579"/>
            <a:chOff x="0" y="0"/>
            <a:chExt cx="1216536" cy="12182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6536" cy="1218290"/>
            </a:xfrm>
            <a:custGeom>
              <a:avLst/>
              <a:gdLst/>
              <a:ahLst/>
              <a:cxnLst/>
              <a:rect r="r" b="b" t="t" l="l"/>
              <a:pathLst>
                <a:path h="1218290" w="1216536">
                  <a:moveTo>
                    <a:pt x="608268" y="0"/>
                  </a:moveTo>
                  <a:cubicBezTo>
                    <a:pt x="272331" y="0"/>
                    <a:pt x="0" y="272724"/>
                    <a:pt x="0" y="609145"/>
                  </a:cubicBezTo>
                  <a:cubicBezTo>
                    <a:pt x="0" y="945567"/>
                    <a:pt x="272331" y="1218290"/>
                    <a:pt x="608268" y="1218290"/>
                  </a:cubicBezTo>
                  <a:cubicBezTo>
                    <a:pt x="944205" y="1218290"/>
                    <a:pt x="1216536" y="945567"/>
                    <a:pt x="1216536" y="609145"/>
                  </a:cubicBezTo>
                  <a:cubicBezTo>
                    <a:pt x="1216536" y="272724"/>
                    <a:pt x="944205" y="0"/>
                    <a:pt x="608268" y="0"/>
                  </a:cubicBezTo>
                  <a:close/>
                </a:path>
              </a:pathLst>
            </a:custGeom>
            <a:solidFill>
              <a:srgbClr val="FAE00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14050" y="76115"/>
              <a:ext cx="988436" cy="1027961"/>
            </a:xfrm>
            <a:prstGeom prst="rect">
              <a:avLst/>
            </a:prstGeom>
          </p:spPr>
          <p:txBody>
            <a:bodyPr anchor="ctr" rtlCol="false" tIns="15969" lIns="15969" bIns="15969" rIns="15969"/>
            <a:lstStyle/>
            <a:p>
              <a:pPr algn="ctr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Hvornår?</a:t>
              </a:r>
            </a:p>
            <a:p>
              <a:pPr algn="ctr">
                <a:lnSpc>
                  <a:spcPts val="2800"/>
                </a:lnSpc>
              </a:pPr>
            </a:p>
            <a:p>
              <a:pPr algn="ctr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har møde hver 2. onsdag kl. 16-20 med aftensmad og hygge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-231973">
            <a:off x="6675980" y="5866620"/>
            <a:ext cx="3458276" cy="3453253"/>
            <a:chOff x="0" y="0"/>
            <a:chExt cx="1186108" cy="118438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86108" cy="1184385"/>
            </a:xfrm>
            <a:custGeom>
              <a:avLst/>
              <a:gdLst/>
              <a:ahLst/>
              <a:cxnLst/>
              <a:rect r="r" b="b" t="t" l="l"/>
              <a:pathLst>
                <a:path h="1184385" w="1186108">
                  <a:moveTo>
                    <a:pt x="593054" y="0"/>
                  </a:moveTo>
                  <a:cubicBezTo>
                    <a:pt x="265519" y="0"/>
                    <a:pt x="0" y="265134"/>
                    <a:pt x="0" y="592193"/>
                  </a:cubicBezTo>
                  <a:cubicBezTo>
                    <a:pt x="0" y="919252"/>
                    <a:pt x="265519" y="1184385"/>
                    <a:pt x="593054" y="1184385"/>
                  </a:cubicBezTo>
                  <a:cubicBezTo>
                    <a:pt x="920589" y="1184385"/>
                    <a:pt x="1186108" y="919252"/>
                    <a:pt x="1186108" y="592193"/>
                  </a:cubicBezTo>
                  <a:cubicBezTo>
                    <a:pt x="1186108" y="265134"/>
                    <a:pt x="920589" y="0"/>
                    <a:pt x="593054" y="0"/>
                  </a:cubicBezTo>
                  <a:close/>
                </a:path>
              </a:pathLst>
            </a:custGeom>
            <a:solidFill>
              <a:srgbClr val="FAE00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11198" y="72936"/>
              <a:ext cx="963713" cy="1000413"/>
            </a:xfrm>
            <a:prstGeom prst="rect">
              <a:avLst/>
            </a:prstGeom>
          </p:spPr>
          <p:txBody>
            <a:bodyPr anchor="ctr" rtlCol="false" tIns="15969" lIns="15969" bIns="15969" rIns="15969"/>
            <a:lstStyle/>
            <a:p>
              <a:pPr algn="ctr">
                <a:lnSpc>
                  <a:spcPts val="28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Hvad?</a:t>
              </a:r>
            </a:p>
            <a:p>
              <a:pPr algn="ctr">
                <a:lnSpc>
                  <a:spcPts val="2800"/>
                </a:lnSpc>
              </a:pP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unges direkte talerør til de københavnske politikere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395286">
            <a:off x="13987475" y="5898219"/>
            <a:ext cx="3525278" cy="3531632"/>
            <a:chOff x="0" y="0"/>
            <a:chExt cx="1409134" cy="14116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09134" cy="1411674"/>
            </a:xfrm>
            <a:custGeom>
              <a:avLst/>
              <a:gdLst/>
              <a:ahLst/>
              <a:cxnLst/>
              <a:rect r="r" b="b" t="t" l="l"/>
              <a:pathLst>
                <a:path h="1411674" w="1409134">
                  <a:moveTo>
                    <a:pt x="704567" y="0"/>
                  </a:moveTo>
                  <a:cubicBezTo>
                    <a:pt x="315445" y="0"/>
                    <a:pt x="0" y="316014"/>
                    <a:pt x="0" y="705837"/>
                  </a:cubicBezTo>
                  <a:cubicBezTo>
                    <a:pt x="0" y="1095660"/>
                    <a:pt x="315445" y="1411674"/>
                    <a:pt x="704567" y="1411674"/>
                  </a:cubicBezTo>
                  <a:cubicBezTo>
                    <a:pt x="1093688" y="1411674"/>
                    <a:pt x="1409134" y="1095660"/>
                    <a:pt x="1409134" y="705837"/>
                  </a:cubicBezTo>
                  <a:cubicBezTo>
                    <a:pt x="1409134" y="316014"/>
                    <a:pt x="1093688" y="0"/>
                    <a:pt x="704567" y="0"/>
                  </a:cubicBezTo>
                  <a:close/>
                </a:path>
              </a:pathLst>
            </a:custGeom>
            <a:solidFill>
              <a:srgbClr val="FAE00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32106" y="208544"/>
              <a:ext cx="1144921" cy="10707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6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Mærkesager</a:t>
              </a:r>
            </a:p>
            <a:p>
              <a:pPr algn="ctr">
                <a:lnSpc>
                  <a:spcPts val="1600"/>
                </a:lnSpc>
              </a:pPr>
              <a:r>
                <a:rPr lang="en-US" sz="2000" b="true">
                  <a:solidFill>
                    <a:srgbClr val="000000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2025-2026</a:t>
              </a:r>
            </a:p>
            <a:p>
              <a:pPr algn="ctr">
                <a:lnSpc>
                  <a:spcPts val="1600"/>
                </a:lnSpc>
              </a:pPr>
            </a:p>
            <a:p>
              <a:pPr algn="ctr">
                <a:lnSpc>
                  <a:spcPts val="1600"/>
                </a:lnSpc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Udsatte unge</a:t>
              </a:r>
            </a:p>
            <a:p>
              <a:pPr algn="ctr">
                <a:lnSpc>
                  <a:spcPts val="1600"/>
                </a:lnSpc>
              </a:pPr>
            </a:p>
            <a:p>
              <a:pPr algn="ctr">
                <a:lnSpc>
                  <a:spcPts val="1600"/>
                </a:lnSpc>
              </a:pPr>
            </a:p>
            <a:p>
              <a:pPr algn="ctr">
                <a:lnSpc>
                  <a:spcPts val="1600"/>
                </a:lnSpc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By- og boligudvikling</a:t>
              </a:r>
            </a:p>
            <a:p>
              <a:pPr algn="ctr">
                <a:lnSpc>
                  <a:spcPts val="1600"/>
                </a:lnSpc>
              </a:pPr>
            </a:p>
            <a:p>
              <a:pPr algn="ctr">
                <a:lnSpc>
                  <a:spcPts val="1600"/>
                </a:lnSpc>
              </a:pPr>
            </a:p>
            <a:p>
              <a:pPr algn="ctr">
                <a:lnSpc>
                  <a:spcPts val="1600"/>
                </a:lnSpc>
              </a:pPr>
              <a:r>
                <a:rPr lang="en-US" sz="2000">
                  <a:solidFill>
                    <a:srgbClr val="000000"/>
                  </a:solidFill>
                  <a:latin typeface="Space Mono"/>
                  <a:ea typeface="Space Mono"/>
                  <a:cs typeface="Space Mono"/>
                  <a:sym typeface="Space Mono"/>
                </a:rPr>
                <a:t>Klima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B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931284"/>
            <a:ext cx="16230600" cy="2976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b="true" sz="14000" spc="-1036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STIL OP &amp;</a:t>
            </a:r>
          </a:p>
          <a:p>
            <a:pPr algn="ctr">
              <a:lnSpc>
                <a:spcPts val="11060"/>
              </a:lnSpc>
            </a:pPr>
            <a:r>
              <a:rPr lang="en-US" b="true" sz="14000" spc="-1036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STEM NU</a:t>
            </a:r>
            <a:r>
              <a:rPr lang="en-US" b="true" sz="14000" spc="-1036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!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032871" y="8963025"/>
            <a:ext cx="4304556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spc="-221" strike="noStrike" u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Din stemme er vigtig!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27833" y="7280299"/>
            <a:ext cx="7389825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spc="-221" strike="noStrike" u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Vær med til at sikre, at politikerne lytter til os og tager os seriøst!</a:t>
            </a:r>
          </a:p>
        </p:txBody>
      </p:sp>
      <p:sp>
        <p:nvSpPr>
          <p:cNvPr name="Freeform 5" id="5"/>
          <p:cNvSpPr/>
          <p:nvPr/>
        </p:nvSpPr>
        <p:spPr>
          <a:xfrm flipH="false" flipV="true" rot="3070067">
            <a:off x="11583146" y="7295580"/>
            <a:ext cx="2743196" cy="1944240"/>
          </a:xfrm>
          <a:custGeom>
            <a:avLst/>
            <a:gdLst/>
            <a:ahLst/>
            <a:cxnLst/>
            <a:rect r="r" b="b" t="t" l="l"/>
            <a:pathLst>
              <a:path h="1944240" w="2743196">
                <a:moveTo>
                  <a:pt x="0" y="1944240"/>
                </a:moveTo>
                <a:lnTo>
                  <a:pt x="2743196" y="1944240"/>
                </a:lnTo>
                <a:lnTo>
                  <a:pt x="2743196" y="0"/>
                </a:lnTo>
                <a:lnTo>
                  <a:pt x="0" y="0"/>
                </a:lnTo>
                <a:lnTo>
                  <a:pt x="0" y="194424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4406321" y="6563005"/>
            <a:ext cx="3549138" cy="3549138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763436" y="2544947"/>
            <a:ext cx="435930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-221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lav politiske forslag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295034" y="733425"/>
            <a:ext cx="56554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-221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arranger og deltag i events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179745" y="1891035"/>
            <a:ext cx="435855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-221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lav kampagner og SoMe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817027" y="962025"/>
            <a:ext cx="644227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-221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sæt et ungt aftryk på København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29379" y="2773547"/>
            <a:ext cx="673031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spc="-221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vær en del af et fedt fællesskab med andre unge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396788" y="6946230"/>
            <a:ext cx="6022541" cy="650116"/>
            <a:chOff x="0" y="0"/>
            <a:chExt cx="8030054" cy="866822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866822" cy="866822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247650"/>
                <a:ext cx="660400" cy="488950"/>
              </a:xfrm>
              <a:prstGeom prst="rect">
                <a:avLst/>
              </a:prstGeom>
            </p:spPr>
            <p:txBody>
              <a:bodyPr anchor="ctr" rtlCol="false" tIns="45183" lIns="45183" bIns="45183" rIns="45183"/>
              <a:lstStyle/>
              <a:p>
                <a:pPr algn="ctr">
                  <a:lnSpc>
                    <a:spcPts val="376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138639" y="225289"/>
              <a:ext cx="589544" cy="499504"/>
            </a:xfrm>
            <a:custGeom>
              <a:avLst/>
              <a:gdLst/>
              <a:ahLst/>
              <a:cxnLst/>
              <a:rect r="r" b="b" t="t" l="l"/>
              <a:pathLst>
                <a:path h="499504" w="589544">
                  <a:moveTo>
                    <a:pt x="0" y="0"/>
                  </a:moveTo>
                  <a:lnTo>
                    <a:pt x="589544" y="0"/>
                  </a:lnTo>
                  <a:lnTo>
                    <a:pt x="589544" y="499504"/>
                  </a:lnTo>
                  <a:lnTo>
                    <a:pt x="0" y="499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163160" y="-49418"/>
              <a:ext cx="6866894" cy="890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698"/>
                </a:lnSpc>
              </a:pP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</a:rPr>
                <a:t>www.</a:t>
              </a: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5" tooltip="https://ungeraad.kk.dk/ungeraadsvalg-2026"/>
                </a:rPr>
                <a:t>ungeraad.kk.dk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396788" y="7945476"/>
            <a:ext cx="6022541" cy="650116"/>
            <a:chOff x="0" y="0"/>
            <a:chExt cx="8030054" cy="8668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66822" cy="866822"/>
            </a:xfrm>
            <a:custGeom>
              <a:avLst/>
              <a:gdLst/>
              <a:ahLst/>
              <a:cxnLst/>
              <a:rect r="r" b="b" t="t" l="l"/>
              <a:pathLst>
                <a:path h="866822" w="866822">
                  <a:moveTo>
                    <a:pt x="0" y="0"/>
                  </a:moveTo>
                  <a:lnTo>
                    <a:pt x="866822" y="0"/>
                  </a:lnTo>
                  <a:lnTo>
                    <a:pt x="866822" y="866822"/>
                  </a:lnTo>
                  <a:lnTo>
                    <a:pt x="0" y="866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 rot="0">
              <a:off x="1163160" y="-76200"/>
              <a:ext cx="6866894" cy="890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698"/>
                </a:lnSpc>
              </a:pP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8" tooltip="mailto:ungeraad@buf.kk.dk"/>
                </a:rPr>
                <a:t>ungeraad@buf.kk.dk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396788" y="4944443"/>
            <a:ext cx="4759885" cy="630030"/>
            <a:chOff x="0" y="0"/>
            <a:chExt cx="6346513" cy="84003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11296"/>
              <a:ext cx="828744" cy="828744"/>
            </a:xfrm>
            <a:custGeom>
              <a:avLst/>
              <a:gdLst/>
              <a:ahLst/>
              <a:cxnLst/>
              <a:rect r="r" b="b" t="t" l="l"/>
              <a:pathLst>
                <a:path h="828744" w="828744">
                  <a:moveTo>
                    <a:pt x="0" y="0"/>
                  </a:moveTo>
                  <a:lnTo>
                    <a:pt x="828744" y="0"/>
                  </a:lnTo>
                  <a:lnTo>
                    <a:pt x="828744" y="828743"/>
                  </a:lnTo>
                  <a:lnTo>
                    <a:pt x="0" y="828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1125082" y="-76200"/>
              <a:ext cx="5221431" cy="890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698"/>
                </a:lnSpc>
              </a:pP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10" tooltip="https://www.instagram.com/ungeraadkbh/"/>
                </a:rPr>
                <a:t>@</a:t>
              </a: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</a:rPr>
                <a:t>u</a:t>
              </a: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11" tooltip="https://www.instagram.com/ungeraadkbh/"/>
                </a:rPr>
                <a:t>ngeraadkbh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396788" y="5972247"/>
            <a:ext cx="4759885" cy="621558"/>
            <a:chOff x="0" y="0"/>
            <a:chExt cx="6346513" cy="8287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28744" cy="828744"/>
            </a:xfrm>
            <a:custGeom>
              <a:avLst/>
              <a:gdLst/>
              <a:ahLst/>
              <a:cxnLst/>
              <a:rect r="r" b="b" t="t" l="l"/>
              <a:pathLst>
                <a:path h="828744" w="828744">
                  <a:moveTo>
                    <a:pt x="0" y="0"/>
                  </a:moveTo>
                  <a:lnTo>
                    <a:pt x="828744" y="0"/>
                  </a:lnTo>
                  <a:lnTo>
                    <a:pt x="828744" y="828744"/>
                  </a:lnTo>
                  <a:lnTo>
                    <a:pt x="0" y="828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125082" y="-62118"/>
              <a:ext cx="5221431" cy="8908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698"/>
                </a:lnSpc>
              </a:pP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14" tooltip="https://www.instagram.com/ungeraadkbh/"/>
                </a:rPr>
                <a:t>@</a:t>
              </a: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</a:rPr>
                <a:t>u</a:t>
              </a:r>
              <a:r>
                <a:rPr lang="en-US" sz="4070" u="sng">
                  <a:solidFill>
                    <a:srgbClr val="292B2D"/>
                  </a:solidFill>
                  <a:latin typeface="KBH 2"/>
                  <a:ea typeface="KBH 2"/>
                  <a:cs typeface="KBH 2"/>
                  <a:sym typeface="KBH 2"/>
                  <a:hlinkClick r:id="rId15" tooltip="https://www.instagram.com/ungeraadkbh/"/>
                </a:rPr>
                <a:t>ngeraadkbh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true" flipV="false" rot="0">
            <a:off x="1028700" y="5111850"/>
            <a:ext cx="6793590" cy="7683104"/>
          </a:xfrm>
          <a:custGeom>
            <a:avLst/>
            <a:gdLst/>
            <a:ahLst/>
            <a:cxnLst/>
            <a:rect r="r" b="b" t="t" l="l"/>
            <a:pathLst>
              <a:path h="7683104" w="6793590">
                <a:moveTo>
                  <a:pt x="6793590" y="0"/>
                </a:moveTo>
                <a:lnTo>
                  <a:pt x="0" y="0"/>
                </a:lnTo>
                <a:lnTo>
                  <a:pt x="0" y="7683104"/>
                </a:lnTo>
                <a:lnTo>
                  <a:pt x="6793590" y="7683104"/>
                </a:lnTo>
                <a:lnTo>
                  <a:pt x="6793590" y="0"/>
                </a:lnTo>
                <a:close/>
              </a:path>
            </a:pathLst>
          </a:custGeom>
          <a:blipFill>
            <a:blip r:embed="rId16"/>
            <a:stretch>
              <a:fillRect l="-7537" t="-48462" r="-4396" b="0"/>
            </a:stretch>
          </a:blipFill>
        </p:spPr>
      </p:sp>
      <p:sp>
        <p:nvSpPr>
          <p:cNvPr name="Freeform 19" id="19"/>
          <p:cNvSpPr/>
          <p:nvPr/>
        </p:nvSpPr>
        <p:spPr>
          <a:xfrm flipH="true" flipV="false" rot="2606108">
            <a:off x="14126627" y="2642211"/>
            <a:ext cx="2585403" cy="2481987"/>
          </a:xfrm>
          <a:custGeom>
            <a:avLst/>
            <a:gdLst/>
            <a:ahLst/>
            <a:cxnLst/>
            <a:rect r="r" b="b" t="t" l="l"/>
            <a:pathLst>
              <a:path h="2481987" w="2585403">
                <a:moveTo>
                  <a:pt x="2585403" y="0"/>
                </a:moveTo>
                <a:lnTo>
                  <a:pt x="0" y="0"/>
                </a:lnTo>
                <a:lnTo>
                  <a:pt x="0" y="2481987"/>
                </a:lnTo>
                <a:lnTo>
                  <a:pt x="2585403" y="2481987"/>
                </a:lnTo>
                <a:lnTo>
                  <a:pt x="2585403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807656" y="3887168"/>
            <a:ext cx="5627278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strike="noStrike">
                <a:solidFill>
                  <a:srgbClr val="292B2D"/>
                </a:solidFill>
                <a:latin typeface="Space Mono"/>
                <a:ea typeface="Space Mono"/>
                <a:cs typeface="Space Mono"/>
                <a:sym typeface="Space Mono"/>
              </a:rPr>
              <a:t>Er du nysgerrig på mere? </a:t>
            </a:r>
          </a:p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sz="3000" strike="noStrike">
                <a:solidFill>
                  <a:srgbClr val="292B2D"/>
                </a:solidFill>
                <a:latin typeface="Space Mono"/>
                <a:ea typeface="Space Mono"/>
                <a:cs typeface="Space Mono"/>
                <a:sym typeface="Space Mono"/>
              </a:rPr>
              <a:t>eller har du spørgsmål?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1581150"/>
            <a:ext cx="16230600" cy="15767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60"/>
              </a:lnSpc>
            </a:pPr>
            <a:r>
              <a:rPr lang="en-US" b="true" sz="14000" spc="-1036">
                <a:solidFill>
                  <a:srgbClr val="292B2D"/>
                </a:solidFill>
                <a:latin typeface="KBH 2 Heavy"/>
                <a:ea typeface="KBH 2 Heavy"/>
                <a:cs typeface="KBH 2 Heavy"/>
                <a:sym typeface="KBH 2 Heavy"/>
              </a:rPr>
              <a:t>FIND OS HER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4CFB3CF454DB445BB20E80329CAD843" ma:contentTypeVersion="14" ma:contentTypeDescription="Opret et nyt dokument." ma:contentTypeScope="" ma:versionID="2e929616d3178268e0a2989ab2c0ea81">
  <xsd:schema xmlns:xsd="http://www.w3.org/2001/XMLSchema" xmlns:xs="http://www.w3.org/2001/XMLSchema" xmlns:p="http://schemas.microsoft.com/office/2006/metadata/properties" xmlns:ns2="0d5f4488-163a-472e-986f-21c1d61d3491" xmlns:ns3="2bb14f20-a41a-4ce4-8d5a-63cfa3a47ff3" targetNamespace="http://schemas.microsoft.com/office/2006/metadata/properties" ma:root="true" ma:fieldsID="48d27843bad927b7edad55efd184bca0" ns2:_="" ns3:_="">
    <xsd:import namespace="0d5f4488-163a-472e-986f-21c1d61d3491"/>
    <xsd:import namespace="2bb14f20-a41a-4ce4-8d5a-63cfa3a47ff3"/>
    <xsd:element name="properties">
      <xsd:complexType>
        <xsd:sequence>
          <xsd:element name="documentManagement">
            <xsd:complexType>
              <xsd:all>
                <xsd:element ref="ns2:eDoc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f4488-163a-472e-986f-21c1d61d3491" elementFormDefault="qualified">
    <xsd:import namespace="http://schemas.microsoft.com/office/2006/documentManagement/types"/>
    <xsd:import namespace="http://schemas.microsoft.com/office/infopath/2007/PartnerControls"/>
    <xsd:element name="eDoc" ma:index="8" nillable="true" ma:displayName="eDoc" ma:internalName="eDoc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e6a412d2-aea5-45d9-add9-4615ec1865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14f20-a41a-4ce4-8d5a-63cfa3a47ff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e63bba5-611b-4704-ad53-fff6f8c2397b}" ma:internalName="TaxCatchAll" ma:showField="CatchAllData" ma:web="2bb14f20-a41a-4ce4-8d5a-63cfa3a47f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Doc xmlns="0d5f4488-163a-472e-986f-21c1d61d3491" xsi:nil="true"/>
    <lcf76f155ced4ddcb4097134ff3c332f xmlns="0d5f4488-163a-472e-986f-21c1d61d3491">
      <Terms xmlns="http://schemas.microsoft.com/office/infopath/2007/PartnerControls"/>
    </lcf76f155ced4ddcb4097134ff3c332f>
    <TaxCatchAll xmlns="2bb14f20-a41a-4ce4-8d5a-63cfa3a47ff3" xsi:nil="true"/>
  </documentManagement>
</p:properties>
</file>

<file path=customXml/itemProps1.xml><?xml version="1.0" encoding="utf-8"?>
<ds:datastoreItem xmlns:ds="http://schemas.openxmlformats.org/officeDocument/2006/customXml" ds:itemID="{AF605EFC-B4C5-4188-B687-D5B634EC552C}"/>
</file>

<file path=customXml/itemProps2.xml><?xml version="1.0" encoding="utf-8"?>
<ds:datastoreItem xmlns:ds="http://schemas.openxmlformats.org/officeDocument/2006/customXml" ds:itemID="{BC3E5842-D1C1-467B-9410-2BB3C9011406}"/>
</file>

<file path=customXml/itemProps3.xml><?xml version="1.0" encoding="utf-8"?>
<ds:datastoreItem xmlns:ds="http://schemas.openxmlformats.org/officeDocument/2006/customXml" ds:itemID="{4FE9165F-7479-4EAC-8632-4B18E528B4C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 undervisningsmateriale 2026</dc:title>
  <cp:revision>1</cp:revision>
  <dcterms:created xsi:type="dcterms:W3CDTF">2006-08-16T00:00:00Z</dcterms:created>
  <dcterms:modified xsi:type="dcterms:W3CDTF">2011-08-01T06:04:30Z</dcterms:modified>
  <dc:identifier>DAHO-BqqICY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0x01010094CFB3CF454DB445BB20E80329CAD843</vt:lpwstr>
  </property>
</Properties>
</file>